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8"/>
  </p:notesMasterIdLst>
  <p:sldIdLst>
    <p:sldId id="592" r:id="rId3"/>
    <p:sldId id="594" r:id="rId4"/>
    <p:sldId id="600" r:id="rId5"/>
    <p:sldId id="593" r:id="rId6"/>
    <p:sldId id="595" r:id="rId7"/>
    <p:sldId id="596" r:id="rId8"/>
    <p:sldId id="597" r:id="rId9"/>
    <p:sldId id="598" r:id="rId10"/>
    <p:sldId id="601" r:id="rId11"/>
    <p:sldId id="602" r:id="rId12"/>
    <p:sldId id="603" r:id="rId13"/>
    <p:sldId id="604" r:id="rId14"/>
    <p:sldId id="599" r:id="rId15"/>
    <p:sldId id="605" r:id="rId16"/>
    <p:sldId id="657" r:id="rId17"/>
    <p:sldId id="606" r:id="rId18"/>
    <p:sldId id="607" r:id="rId19"/>
    <p:sldId id="613" r:id="rId20"/>
    <p:sldId id="608" r:id="rId21"/>
    <p:sldId id="609" r:id="rId22"/>
    <p:sldId id="610" r:id="rId23"/>
    <p:sldId id="611" r:id="rId24"/>
    <p:sldId id="612" r:id="rId25"/>
    <p:sldId id="614" r:id="rId26"/>
    <p:sldId id="615" r:id="rId27"/>
    <p:sldId id="616" r:id="rId28"/>
    <p:sldId id="617" r:id="rId29"/>
    <p:sldId id="618" r:id="rId30"/>
    <p:sldId id="619" r:id="rId31"/>
    <p:sldId id="620" r:id="rId32"/>
    <p:sldId id="621" r:id="rId33"/>
    <p:sldId id="622" r:id="rId34"/>
    <p:sldId id="623" r:id="rId35"/>
    <p:sldId id="659" r:id="rId36"/>
    <p:sldId id="658" r:id="rId37"/>
  </p:sldIdLst>
  <p:sldSz cx="9144000" cy="6858000" type="screen4x3"/>
  <p:notesSz cx="6858000" cy="9144000"/>
  <p:custDataLst>
    <p:tags r:id="rId3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106" d="100"/>
          <a:sy n="106" d="100"/>
        </p:scale>
        <p:origin x="474" y="10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ow-to-use-the-split-apply-combine-strategy-in-pandas-groupby-29e0eb44b62e" TargetMode="External"/><Relationship Id="rId3" Type="http://schemas.openxmlformats.org/officeDocument/2006/relationships/hyperlink" Target="https://datascienceschool.net/01%20python/04.07%20%ED%94%BC%EB%B4%87%ED%85%8C%EC%9D%B4%EB%B8%94%EA%B3%BC%20%EA%B7%B8%EB%A3%B9%EB%B6%84%EC%84%9D.html" TargetMode="External"/><Relationship Id="rId7" Type="http://schemas.openxmlformats.org/officeDocument/2006/relationships/hyperlink" Target="https://pandas.pydata.org/pandas-docs/stable/user_guide/groupby.html" TargetMode="External"/><Relationship Id="rId2" Type="http://schemas.openxmlformats.org/officeDocument/2006/relationships/hyperlink" Target="https://rfriend.tistory.com/38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lpython.com/pandas-groupby/" TargetMode="External"/><Relationship Id="rId5" Type="http://schemas.openxmlformats.org/officeDocument/2006/relationships/hyperlink" Target="https://www.geeksforgeeks.org/pandas-groupby/" TargetMode="External"/><Relationship Id="rId4" Type="http://schemas.openxmlformats.org/officeDocument/2006/relationships/hyperlink" Target="https://ponyozzang.tistory.com/29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friend.tistory.com/38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towardsdatascience.com/how-to-use-the-split-apply-combine-strategy-in-pandas-groupby-29e0eb44b62e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3100" y="1768485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라이브러리를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활용한 데이터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084" y="4113524"/>
            <a:ext cx="71160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집계와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그룹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splited</a:t>
            </a:r>
            <a:r>
              <a:rPr lang="ko-KR" altLang="en-US" dirty="0" smtClean="0"/>
              <a:t> </a:t>
            </a:r>
            <a:r>
              <a:rPr lang="en-US" altLang="ko-KR" dirty="0" smtClean="0"/>
              <a:t>bucket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Now there’s a bucket for each group</a:t>
            </a:r>
          </a:p>
          <a:p>
            <a:endParaRPr lang="ko-KR" altLang="en-US" dirty="0"/>
          </a:p>
        </p:txBody>
      </p:sp>
      <p:pic>
        <p:nvPicPr>
          <p:cNvPr id="6146" name="Picture 2" descr="https://media.geeksforgeeks.org/wp-content/uploads/groupb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16" y="1665908"/>
            <a:ext cx="6276149" cy="44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 smtClean="0"/>
              <a:t>groupBy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: </a:t>
            </a:r>
            <a:r>
              <a:rPr lang="en-US" altLang="ko-KR" dirty="0" smtClean="0"/>
              <a:t>bucket made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 Toss the other data into the buckets</a:t>
            </a:r>
          </a:p>
          <a:p>
            <a:endParaRPr lang="ko-KR" altLang="en-US" dirty="0"/>
          </a:p>
        </p:txBody>
      </p:sp>
      <p:pic>
        <p:nvPicPr>
          <p:cNvPr id="7170" name="Picture 2" descr="https://media.geeksforgeeks.org/wp-content/uploads/groupby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1" y="1763591"/>
            <a:ext cx="8073497" cy="3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Pandas </a:t>
            </a:r>
            <a:r>
              <a:rPr lang="en-US" altLang="ko-KR" sz="2400" dirty="0" err="1" smtClean="0"/>
              <a:t>groupBy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이해</a:t>
            </a:r>
            <a:r>
              <a:rPr lang="en-US" altLang="ko-KR" sz="2400" dirty="0"/>
              <a:t>: </a:t>
            </a:r>
            <a:r>
              <a:rPr lang="en-US" altLang="ko-KR" sz="2400" dirty="0" smtClean="0"/>
              <a:t>apply function to bucket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Apply a function on the weight column of each bucket.</a:t>
            </a:r>
            <a:endParaRPr lang="ko-KR" altLang="en-US" dirty="0"/>
          </a:p>
        </p:txBody>
      </p:sp>
      <p:pic>
        <p:nvPicPr>
          <p:cNvPr id="8194" name="Picture 2" descr="https://media.geeksforgeeks.org/wp-content/uploads/groupby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62" y="1680920"/>
            <a:ext cx="5813570" cy="452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5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pandas</a:t>
            </a:r>
            <a:r>
              <a:rPr lang="ko-KR" altLang="en-US" dirty="0"/>
              <a:t>의 </a:t>
            </a:r>
            <a:r>
              <a:rPr lang="ko-KR" altLang="en-US" dirty="0" smtClean="0"/>
              <a:t>다양한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/>
              <a:t>집계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s://t1.daumcdn.net/cfile/tistory/9939773B5B8B6BB5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00" y="1544461"/>
            <a:ext cx="6784422" cy="44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1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집계와 그룹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분석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자료를 취합해 하나의 테이블 집합 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 통계를 구하거나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피벗 테이블로 보고서 만들고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시각화 하기</a:t>
            </a:r>
            <a:endParaRPr lang="en-US" altLang="ko-KR" dirty="0" smtClean="0"/>
          </a:p>
          <a:p>
            <a:r>
              <a:rPr lang="ko-KR" altLang="en-US" dirty="0" smtClean="0"/>
              <a:t>데이터 집합을 나누고 요약하는 방법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Groupby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SQL </a:t>
            </a:r>
            <a:r>
              <a:rPr lang="ko-KR" altLang="en-US" dirty="0" smtClean="0"/>
              <a:t>기능과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복잡한 그룹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연산도 적당한 </a:t>
            </a:r>
            <a:r>
              <a:rPr lang="en-US" altLang="ko-KR" dirty="0" smtClean="0"/>
              <a:t>python, pandas,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함수의 조합으로 해결</a:t>
            </a:r>
            <a:endParaRPr lang="en-US" altLang="ko-KR" dirty="0" smtClean="0"/>
          </a:p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 이상의 키를 이용해 </a:t>
            </a:r>
            <a:r>
              <a:rPr lang="en-US" altLang="ko-KR" dirty="0" smtClean="0"/>
              <a:t>pandas </a:t>
            </a:r>
            <a:r>
              <a:rPr lang="ko-KR" altLang="en-US" dirty="0" smtClean="0"/>
              <a:t>객체를 여러 조각으로 나누는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 요약 집계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정의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적용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피벗 테이블과 </a:t>
            </a:r>
            <a:r>
              <a:rPr lang="ko-KR" altLang="en-US" dirty="0" err="1" smtClean="0"/>
              <a:t>교차일람표</a:t>
            </a:r>
            <a:r>
              <a:rPr lang="ko-KR" altLang="en-US" dirty="0" smtClean="0"/>
              <a:t> 구하는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변위치</a:t>
            </a:r>
            <a:r>
              <a:rPr lang="ko-KR" altLang="en-US" dirty="0" smtClean="0"/>
              <a:t> 분석과 통계 집단 분석을 수행하는 방법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9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43890" y="1636980"/>
            <a:ext cx="7116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집계와 그룹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989836"/>
            <a:ext cx="5539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groupby</a:t>
            </a:r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메카닉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5812" y="4940068"/>
            <a:ext cx="7922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2h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4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분리 적용 결합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해들리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저자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-</a:t>
            </a:r>
            <a:r>
              <a:rPr lang="ko-KR" altLang="en-US" dirty="0" smtClean="0"/>
              <a:t>결합 용어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 이상의 키로 분리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함수를 각 그룹에 적용해 새로운 값을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적용 결과를 하나의 객체로 결합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7" y="3096254"/>
            <a:ext cx="5210060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키로 묶고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칼럼으로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적용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829183" cy="5151503"/>
          </a:xfrm>
        </p:spPr>
        <p:txBody>
          <a:bodyPr/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[‘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’]</a:t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([‘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’])</a:t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데이터가 그룹 색인에 따라 수집되고 </a:t>
            </a:r>
            <a:r>
              <a:rPr lang="en-US" altLang="ko-KR" dirty="0"/>
              <a:t>key1 </a:t>
            </a:r>
            <a:r>
              <a:rPr lang="ko-KR" altLang="en-US" dirty="0"/>
              <a:t>칼럼에 있는 유일한 값으로 색인되는 새로운 시리즈 객체가 생성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28" y="1209962"/>
            <a:ext cx="5074033" cy="2681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49" y="4159614"/>
            <a:ext cx="5875970" cy="801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49" y="5108205"/>
            <a:ext cx="2668563" cy="10905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39020" y="4696019"/>
            <a:ext cx="3131270" cy="265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56447" y="4260845"/>
            <a:ext cx="445395" cy="2272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97075" y="5497871"/>
            <a:ext cx="445395" cy="525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09768" y="4279169"/>
            <a:ext cx="600170" cy="20894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59959" y="5640812"/>
            <a:ext cx="721472" cy="39087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409768" y="4488111"/>
            <a:ext cx="147164" cy="11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842470" y="4476228"/>
            <a:ext cx="2058277" cy="102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213425" y="5376921"/>
            <a:ext cx="32495" cy="26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키로 묶고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칼럼으로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적용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28209" cy="5151503"/>
          </a:xfrm>
        </p:spPr>
        <p:txBody>
          <a:bodyPr/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[‘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’]</a:t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([‘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’])</a:t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Key1</a:t>
            </a:r>
            <a:r>
              <a:rPr lang="ko-KR" altLang="en-US" dirty="0" smtClean="0"/>
              <a:t>으로 묶고 각 그룹에서 </a:t>
            </a:r>
            <a:r>
              <a:rPr lang="en-US" altLang="ko-KR" dirty="0" smtClean="0"/>
              <a:t>data1 </a:t>
            </a:r>
            <a:r>
              <a:rPr lang="ko-KR" altLang="en-US" dirty="0" smtClean="0"/>
              <a:t>평균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Data1</a:t>
            </a:r>
            <a:r>
              <a:rPr lang="ko-KR" altLang="en-US" dirty="0" smtClean="0"/>
              <a:t>에 대해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호출하고 </a:t>
            </a:r>
            <a:r>
              <a:rPr lang="en-US" altLang="ko-KR" dirty="0" smtClean="0"/>
              <a:t>key1</a:t>
            </a:r>
            <a:r>
              <a:rPr lang="ko-KR" altLang="en-US" dirty="0" smtClean="0"/>
              <a:t>칼럼을 참조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반환값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 </a:t>
            </a:r>
            <a:endParaRPr lang="en-US" altLang="ko-KR" dirty="0" smtClean="0"/>
          </a:p>
          <a:p>
            <a:pPr lvl="2"/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 smtClean="0"/>
              <a:t>객체에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mean()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85" y="1045394"/>
            <a:ext cx="5256489" cy="27778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254" y="3946866"/>
            <a:ext cx="5875970" cy="801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879" y="4887531"/>
            <a:ext cx="2668563" cy="10905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76667" y="2216092"/>
            <a:ext cx="441164" cy="1529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7974" y="2216091"/>
            <a:ext cx="625467" cy="15294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 개 이상의 키의 조합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데이터가 그룹 색인에 따라 수집되고 </a:t>
            </a:r>
            <a:r>
              <a:rPr lang="en-US" altLang="ko-KR" dirty="0" smtClean="0"/>
              <a:t>[key1, key2] </a:t>
            </a:r>
            <a:r>
              <a:rPr lang="ko-KR" altLang="en-US" dirty="0" smtClean="0"/>
              <a:t>칼럼에 있는 계층적으로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색인되는 새로운 시리즈 객체가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3" y="2079371"/>
            <a:ext cx="6053137" cy="38308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5534" y="2132661"/>
            <a:ext cx="2771031" cy="3533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74927" y="2192413"/>
            <a:ext cx="596514" cy="29361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95215" y="2486025"/>
            <a:ext cx="276226" cy="40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409700" y="2779636"/>
            <a:ext cx="1065228" cy="9732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496958" y="2498881"/>
            <a:ext cx="1087258" cy="28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79687" y="4714874"/>
            <a:ext cx="1185480" cy="2680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09717" y="3657806"/>
            <a:ext cx="762710" cy="105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51" y="2991797"/>
            <a:ext cx="4942303" cy="2611836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742246" y="4107179"/>
            <a:ext cx="726570" cy="14202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2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통계와 보고서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8605855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그룹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그룹으로 나눠 여러 </a:t>
            </a:r>
            <a:r>
              <a:rPr lang="ko-KR" altLang="en-US" dirty="0" err="1" smtClean="0"/>
              <a:t>총계량을</a:t>
            </a:r>
            <a:r>
              <a:rPr lang="ko-KR" altLang="en-US" dirty="0" smtClean="0"/>
              <a:t> 파악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연산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()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피벗테이블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하나 이상의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키</a:t>
            </a:r>
            <a:r>
              <a:rPr lang="en-US" altLang="ko-KR" dirty="0" smtClean="0"/>
              <a:t>(index)</a:t>
            </a:r>
            <a:r>
              <a:rPr lang="ko-KR" altLang="en-US" dirty="0" smtClean="0"/>
              <a:t>로 수집해서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분류해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(columns)</a:t>
            </a:r>
            <a:r>
              <a:rPr lang="ko-KR" altLang="en-US" dirty="0" smtClean="0"/>
              <a:t>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aggfunc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연산 </a:t>
            </a:r>
            <a:r>
              <a:rPr lang="en-US" altLang="ko-KR" dirty="0" err="1" smtClean="0"/>
              <a:t>pivot_table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키로 </a:t>
            </a:r>
            <a:r>
              <a:rPr lang="ko-KR" altLang="en-US" dirty="0" err="1" smtClean="0"/>
              <a:t>판다스</a:t>
            </a:r>
            <a:r>
              <a:rPr lang="ko-KR" altLang="en-US" dirty="0" smtClean="0"/>
              <a:t> 객체를 여러 조각으로 나누기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 요약 통계 계산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정의 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피벗테이블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교차일람표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변위치</a:t>
            </a:r>
            <a:r>
              <a:rPr lang="ko-KR" altLang="en-US" dirty="0" smtClean="0"/>
              <a:t> 분석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 descr="https://miro.medium.com/max/4608/1*XBETIXH-vrY2xgTxvoSDM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47" y="1109231"/>
            <a:ext cx="1714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hape pandas dataframe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472" y="2544979"/>
            <a:ext cx="5314608" cy="23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 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 열이 아니어도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그룹의 색인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시리즈 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길이만 같다면 어떤 배열도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행수와 </a:t>
            </a:r>
            <a:r>
              <a:rPr lang="en-US" altLang="ko-KR" dirty="0" err="1" smtClean="0"/>
              <a:t>groupby</a:t>
            </a:r>
            <a:r>
              <a:rPr lang="ko-KR" altLang="en-US" dirty="0" smtClean="0"/>
              <a:t>의 키 배열의 수가 같으면 가능 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51698"/>
            <a:ext cx="6286500" cy="40298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18286" y="4843503"/>
            <a:ext cx="3937592" cy="15039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67641" y="3208771"/>
            <a:ext cx="701289" cy="133325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897923" y="3716215"/>
            <a:ext cx="1727653" cy="1060939"/>
          </a:xfrm>
          <a:custGeom>
            <a:avLst/>
            <a:gdLst>
              <a:gd name="connsiteX0" fmla="*/ 0 w 1727653"/>
              <a:gd name="connsiteY0" fmla="*/ 0 h 1060939"/>
              <a:gd name="connsiteX1" fmla="*/ 1488831 w 1727653"/>
              <a:gd name="connsiteY1" fmla="*/ 433754 h 1060939"/>
              <a:gd name="connsiteX2" fmla="*/ 1705708 w 1727653"/>
              <a:gd name="connsiteY2" fmla="*/ 1060939 h 106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7653" h="1060939">
                <a:moveTo>
                  <a:pt x="0" y="0"/>
                </a:moveTo>
                <a:cubicBezTo>
                  <a:pt x="602273" y="128465"/>
                  <a:pt x="1204546" y="256931"/>
                  <a:pt x="1488831" y="433754"/>
                </a:cubicBezTo>
                <a:cubicBezTo>
                  <a:pt x="1773116" y="610577"/>
                  <a:pt x="1739412" y="835758"/>
                  <a:pt x="1705708" y="1060939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60279" y="3893725"/>
            <a:ext cx="1601721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행의 길이와 같으면 가능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59317" y="5025213"/>
            <a:ext cx="2091207" cy="15039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이후에 특별한 칼럼을 지정하지 않는 경우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511485" cy="5151503"/>
          </a:xfrm>
        </p:spPr>
        <p:txBody>
          <a:bodyPr/>
          <a:lstStyle/>
          <a:p>
            <a:r>
              <a:rPr lang="en-US" altLang="ko-KR" dirty="0" err="1"/>
              <a:t>df.groupby</a:t>
            </a:r>
            <a:r>
              <a:rPr lang="en-US" altLang="ko-KR" dirty="0" smtClean="0"/>
              <a:t>(‘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’).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() </a:t>
            </a:r>
          </a:p>
          <a:p>
            <a:pPr lvl="1"/>
            <a:r>
              <a:rPr lang="en-US" altLang="ko-KR" dirty="0" err="1" smtClean="0"/>
              <a:t>df.groupby</a:t>
            </a:r>
            <a:r>
              <a:rPr lang="en-US" altLang="ko-KR" dirty="0"/>
              <a:t>('key1').mean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지정한 키를 제외한 전체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결과</a:t>
            </a:r>
            <a:endParaRPr lang="en-US" altLang="ko-KR" dirty="0" smtClean="0"/>
          </a:p>
          <a:p>
            <a:r>
              <a:rPr lang="ko-KR" altLang="en-US" dirty="0" smtClean="0"/>
              <a:t>성가신</a:t>
            </a:r>
            <a:r>
              <a:rPr lang="en-US" altLang="ko-KR" dirty="0" smtClean="0"/>
              <a:t> </a:t>
            </a:r>
            <a:r>
              <a:rPr lang="ko-KR" altLang="en-US" dirty="0" smtClean="0"/>
              <a:t>컬럼</a:t>
            </a:r>
            <a:r>
              <a:rPr lang="en-US" altLang="ko-KR" dirty="0" smtClean="0"/>
              <a:t>(nuisance column)</a:t>
            </a:r>
          </a:p>
          <a:p>
            <a:pPr lvl="1"/>
            <a:r>
              <a:rPr lang="en-US" altLang="ko-KR" dirty="0" smtClean="0"/>
              <a:t>Key2</a:t>
            </a:r>
            <a:r>
              <a:rPr lang="ko-KR" altLang="en-US" dirty="0" smtClean="0"/>
              <a:t>가 표시되지 않은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인자로 적합하지 않은 자료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숫자가 아니라서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61" y="1529861"/>
            <a:ext cx="3384324" cy="41162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92903" y="2136109"/>
            <a:ext cx="431343" cy="166216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89719" y="2136109"/>
            <a:ext cx="1392635" cy="16621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3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size()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각 그룹의 크기를 조회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size()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68" y="1193960"/>
            <a:ext cx="4128279" cy="46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간 순회하기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97810" cy="5151503"/>
          </a:xfrm>
        </p:spPr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이터레이션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튜플</a:t>
            </a:r>
            <a:r>
              <a:rPr lang="en-US" altLang="ko-KR" dirty="0" smtClean="0"/>
              <a:t>: (</a:t>
            </a:r>
            <a:r>
              <a:rPr lang="ko-KR" altLang="en-US" dirty="0" smtClean="0"/>
              <a:t>그룹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묶음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그룹 이름은 키나 키들의 </a:t>
            </a:r>
            <a:r>
              <a:rPr lang="ko-KR" altLang="en-US" dirty="0" err="1" smtClean="0"/>
              <a:t>튜플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키에 따른 </a:t>
            </a:r>
            <a:r>
              <a:rPr lang="ko-KR" altLang="en-US" dirty="0"/>
              <a:t>데이터 </a:t>
            </a:r>
            <a:r>
              <a:rPr lang="ko-KR" altLang="en-US" dirty="0" smtClean="0"/>
              <a:t>묶음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데이터프레임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모든 열 포함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1041559"/>
            <a:ext cx="4181475" cy="54890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23260" y="4433193"/>
            <a:ext cx="329815" cy="20548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53122" y="4600575"/>
            <a:ext cx="2491990" cy="77698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8" y="2895600"/>
            <a:ext cx="4226339" cy="33909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75556" y="4528442"/>
            <a:ext cx="810394" cy="18643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3493" y="4714876"/>
            <a:ext cx="2223582" cy="381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23260" y="5503715"/>
            <a:ext cx="329815" cy="20548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53122" y="5671097"/>
            <a:ext cx="2491990" cy="57150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키에 원하는 자료만 추출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사전형으로</a:t>
            </a:r>
            <a:r>
              <a:rPr lang="ko-KR" altLang="en-US" dirty="0" smtClean="0"/>
              <a:t> 만들어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dict</a:t>
            </a:r>
            <a:r>
              <a:rPr lang="en-US" altLang="ko-KR" dirty="0" smtClean="0"/>
              <a:t>(list(</a:t>
            </a:r>
            <a:r>
              <a:rPr lang="en-US" altLang="ko-KR" dirty="0" err="1" smtClean="0"/>
              <a:t>df.groupy</a:t>
            </a:r>
            <a:r>
              <a:rPr lang="en-US" altLang="ko-KR" dirty="0" smtClean="0"/>
              <a:t>(‘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’))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하나 참조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[‘</a:t>
            </a:r>
            <a:r>
              <a:rPr lang="ko-KR" altLang="en-US" dirty="0" smtClean="0"/>
              <a:t>키의</a:t>
            </a:r>
            <a:r>
              <a:rPr lang="en-US" altLang="ko-KR" dirty="0" smtClean="0"/>
              <a:t>_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’]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603" y="1410839"/>
            <a:ext cx="4072550" cy="43698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94197" y="2887947"/>
            <a:ext cx="329815" cy="20548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94196" y="3595747"/>
            <a:ext cx="329815" cy="20548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축으로 </a:t>
            </a:r>
            <a:r>
              <a:rPr lang="en-US" altLang="ko-KR" dirty="0" err="1" smtClean="0"/>
              <a:t>groupby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기본이 </a:t>
            </a:r>
            <a:r>
              <a:rPr lang="en-US" altLang="ko-KR" dirty="0" smtClean="0"/>
              <a:t>axis=0</a:t>
            </a:r>
          </a:p>
          <a:p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축도 가능</a:t>
            </a:r>
            <a:endParaRPr lang="en-US" altLang="ko-KR" dirty="0" smtClean="0"/>
          </a:p>
          <a:p>
            <a:r>
              <a:rPr lang="en-US" altLang="ko-KR" dirty="0" err="1" smtClean="0"/>
              <a:t>df</a:t>
            </a:r>
            <a:r>
              <a:rPr lang="ko-KR" altLang="en-US" dirty="0" smtClean="0"/>
              <a:t>의 칼럼 타입에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 그룹으로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09" y="571500"/>
            <a:ext cx="3894784" cy="5676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08596" y="2116080"/>
            <a:ext cx="2364697" cy="30292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칼럼이나 칼럼의 일부만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df.groupby</a:t>
            </a:r>
            <a:r>
              <a:rPr lang="en-US" altLang="ko-KR" dirty="0"/>
              <a:t>('key1')['data1</a:t>
            </a:r>
            <a:r>
              <a:rPr lang="en-US" altLang="ko-KR" dirty="0" smtClean="0"/>
              <a:t>']   </a:t>
            </a:r>
            <a:r>
              <a:rPr lang="en-US" altLang="ko-KR" dirty="0" smtClean="0">
                <a:solidFill>
                  <a:srgbClr val="FF0000"/>
                </a:solidFill>
              </a:rPr>
              <a:t>==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df</a:t>
            </a:r>
            <a:r>
              <a:rPr lang="en-US" altLang="ko-KR" dirty="0"/>
              <a:t>['data1'].</a:t>
            </a:r>
            <a:r>
              <a:rPr lang="en-US" altLang="ko-KR" dirty="0" err="1"/>
              <a:t>groupby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['key1'])</a:t>
            </a:r>
            <a:endParaRPr lang="en-US" altLang="ko-KR" dirty="0" smtClean="0"/>
          </a:p>
          <a:p>
            <a:pPr lvl="1"/>
            <a:r>
              <a:rPr lang="en-US" altLang="ko-KR" dirty="0" err="1"/>
              <a:t>df.groupby</a:t>
            </a:r>
            <a:r>
              <a:rPr lang="en-US" altLang="ko-KR" dirty="0"/>
              <a:t>('key1')['data1</a:t>
            </a:r>
            <a:r>
              <a:rPr lang="en-US" altLang="ko-KR" dirty="0" smtClean="0"/>
              <a:t>'].mean()</a:t>
            </a:r>
          </a:p>
          <a:p>
            <a:pPr lvl="2"/>
            <a:r>
              <a:rPr lang="ko-KR" altLang="en-US" dirty="0" smtClean="0"/>
              <a:t>결과가 </a:t>
            </a:r>
            <a:r>
              <a:rPr lang="en-US" altLang="ko-KR" dirty="0" smtClean="0"/>
              <a:t>Series</a:t>
            </a:r>
            <a:endParaRPr lang="en-US" altLang="ko-KR" dirty="0"/>
          </a:p>
          <a:p>
            <a:r>
              <a:rPr lang="en-US" altLang="ko-KR" dirty="0" err="1"/>
              <a:t>df.groupby</a:t>
            </a:r>
            <a:r>
              <a:rPr lang="en-US" altLang="ko-KR" dirty="0"/>
              <a:t>('key1')[['data2</a:t>
            </a:r>
            <a:r>
              <a:rPr lang="en-US" altLang="ko-KR" dirty="0" smtClean="0"/>
              <a:t>']]  </a:t>
            </a:r>
            <a:r>
              <a:rPr lang="en-US" altLang="ko-KR" dirty="0" smtClean="0">
                <a:solidFill>
                  <a:srgbClr val="FF0000"/>
                </a:solidFill>
              </a:rPr>
              <a:t>==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df</a:t>
            </a:r>
            <a:r>
              <a:rPr lang="en-US" altLang="ko-KR" dirty="0"/>
              <a:t>[['data2']].</a:t>
            </a:r>
            <a:r>
              <a:rPr lang="en-US" altLang="ko-KR" dirty="0" err="1"/>
              <a:t>groupby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['key1'])</a:t>
            </a:r>
            <a:endParaRPr lang="en-US" altLang="ko-KR" dirty="0" smtClean="0"/>
          </a:p>
          <a:p>
            <a:pPr lvl="1"/>
            <a:r>
              <a:rPr lang="en-US" altLang="ko-KR" dirty="0" err="1"/>
              <a:t>df.groupby</a:t>
            </a:r>
            <a:r>
              <a:rPr lang="en-US" altLang="ko-KR" dirty="0"/>
              <a:t>('key1</a:t>
            </a:r>
            <a:r>
              <a:rPr lang="en-US" altLang="ko-KR" dirty="0" smtClean="0"/>
              <a:t>')[['data2']].</a:t>
            </a:r>
            <a:r>
              <a:rPr lang="en-US" altLang="ko-KR" dirty="0"/>
              <a:t>mean()</a:t>
            </a:r>
            <a:endParaRPr lang="en-US" altLang="ko-KR" dirty="0" smtClean="0"/>
          </a:p>
          <a:p>
            <a:pPr lvl="2"/>
            <a:r>
              <a:rPr lang="ko-KR" altLang="en-US" dirty="0"/>
              <a:t>결과가 </a:t>
            </a:r>
            <a:r>
              <a:rPr lang="ko-KR" altLang="en-US" dirty="0" smtClean="0"/>
              <a:t>하나의 열로 구성된 </a:t>
            </a:r>
            <a:r>
              <a:rPr lang="en-US" altLang="ko-KR" dirty="0" err="1" smtClean="0"/>
              <a:t>DataFrame</a:t>
            </a:r>
            <a:endParaRPr lang="en-US" altLang="ko-KR" dirty="0" smtClean="0"/>
          </a:p>
          <a:p>
            <a:r>
              <a:rPr lang="en-US" altLang="ko-KR" dirty="0" smtClean="0"/>
              <a:t>data2 </a:t>
            </a:r>
            <a:r>
              <a:rPr lang="ko-KR" altLang="en-US" dirty="0" smtClean="0"/>
              <a:t>칼럼에 대해서만 평균 구하고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결과를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받고 싶으면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89" y="3866074"/>
            <a:ext cx="4506985" cy="23618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32071" y="3988180"/>
            <a:ext cx="875298" cy="24826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07361" y="4503994"/>
            <a:ext cx="687729" cy="164475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2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DataFrameGroupBy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색인으로 얻은 객체에 열 참조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배열로 </a:t>
            </a:r>
            <a:r>
              <a:rPr lang="ko-KR" altLang="en-US" dirty="0"/>
              <a:t>인자로 </a:t>
            </a:r>
            <a:r>
              <a:rPr lang="ko-KR" altLang="en-US" dirty="0" smtClean="0"/>
              <a:t>넘긴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DataFrameGroupBy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컬럼 이름만 인자로 넘긴 경</a:t>
            </a:r>
            <a:r>
              <a:rPr lang="ko-KR" altLang="en-US" dirty="0"/>
              <a:t>우</a:t>
            </a:r>
            <a:endParaRPr lang="en-US" altLang="ko-KR" dirty="0" smtClean="0"/>
          </a:p>
          <a:p>
            <a:pPr lvl="2"/>
            <a:r>
              <a:rPr lang="en-US" altLang="ko-KR" dirty="0" err="1"/>
              <a:t>SeriesGroupBy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39" y="2962275"/>
            <a:ext cx="66389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DataFrameGroupBy</a:t>
            </a:r>
            <a:r>
              <a:rPr lang="ko-KR" altLang="en-US" dirty="0"/>
              <a:t>와 </a:t>
            </a:r>
            <a:r>
              <a:rPr lang="en-US" altLang="ko-KR" dirty="0" err="1" smtClean="0"/>
              <a:t>SeriesGroupBy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평균의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위는 열이 하나인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아래는</a:t>
            </a:r>
            <a:r>
              <a:rPr lang="en-US" altLang="ko-KR" dirty="0" smtClean="0"/>
              <a:t> Series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31" y="2060893"/>
            <a:ext cx="4572961" cy="40509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81625" y="2362200"/>
            <a:ext cx="762000" cy="5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24475" y="4810125"/>
            <a:ext cx="762000" cy="5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2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별로 칼럼의 값을 모두 더하기</a:t>
            </a:r>
            <a:r>
              <a:rPr lang="en-US" altLang="ko-KR" dirty="0" smtClean="0"/>
              <a:t>, axis=1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10190" cy="5151503"/>
          </a:xfrm>
        </p:spPr>
        <p:txBody>
          <a:bodyPr/>
          <a:lstStyle/>
          <a:p>
            <a:r>
              <a:rPr lang="ko-KR" altLang="en-US" dirty="0" smtClean="0"/>
              <a:t>축 </a:t>
            </a:r>
            <a:r>
              <a:rPr lang="en-US" altLang="ko-KR" dirty="0" smtClean="0"/>
              <a:t>axis=1</a:t>
            </a:r>
            <a:r>
              <a:rPr lang="ko-KR" altLang="en-US" dirty="0" smtClean="0"/>
              <a:t>로 중심으로 더하기</a:t>
            </a:r>
            <a:endParaRPr lang="en-US" altLang="ko-KR" dirty="0" smtClean="0"/>
          </a:p>
          <a:p>
            <a:r>
              <a:rPr lang="ko-KR" altLang="en-US" dirty="0" smtClean="0"/>
              <a:t>더하는 그룹은 사전으로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a, b, e: red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그룹화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c, d: blue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f:</a:t>
            </a:r>
          </a:p>
          <a:p>
            <a:pPr lvl="2"/>
            <a:r>
              <a:rPr lang="ko-KR" altLang="en-US" dirty="0" smtClean="0"/>
              <a:t>사용하지 않는 그룹 키는 아무 문제 없음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25" y="1016952"/>
            <a:ext cx="4751918" cy="53117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51685" y="1697986"/>
            <a:ext cx="909338" cy="24826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50055" y="1697986"/>
            <a:ext cx="1350441" cy="24826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922703" y="1697986"/>
            <a:ext cx="464551" cy="24826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127531" y="1946246"/>
            <a:ext cx="84083" cy="282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587460" y="2041404"/>
            <a:ext cx="1348770" cy="273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300412" y="1946246"/>
            <a:ext cx="1770482" cy="282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300412" y="3981450"/>
            <a:ext cx="938588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09925" y="3476625"/>
            <a:ext cx="3090487" cy="55054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사이트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국내</a:t>
            </a:r>
            <a:endParaRPr lang="en-US" altLang="ko-KR" dirty="0" smtClean="0"/>
          </a:p>
          <a:p>
            <a:pPr lvl="1"/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>
                <a:hlinkClick r:id="rId3"/>
              </a:rPr>
              <a:t>https://datascienceschool.net/01%20python/04.07%20%ED%94%BC%EB%B4%87%ED%85%8C%EC%9D%B4%EB%B8%94%EA%B3%BC%20%EA%B7%B8%EB%A3%B9%EB%B6%84%EC%84%9D.html</a:t>
            </a:r>
            <a:endParaRPr lang="en-US" altLang="ko-KR" dirty="0">
              <a:hlinkClick r:id="rId2"/>
            </a:endParaRPr>
          </a:p>
          <a:p>
            <a:pPr lvl="1"/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rfriend.tistory.com/383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https://ponyozzang.tistory.com/291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국외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https://www.geeksforgeeks.org/pandas-groupby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https://realpython.com/pandas-groupby</a:t>
            </a:r>
            <a:r>
              <a:rPr lang="en-US" altLang="ko-KR" dirty="0" smtClean="0">
                <a:hlinkClick r:id="rId6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pandas.pydata.org/pandas-docs/stable/user_guide/groupby.html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8"/>
              </a:rPr>
              <a:t>https</a:t>
            </a:r>
            <a:r>
              <a:rPr lang="en-US" altLang="ko-KR" dirty="0">
                <a:hlinkClick r:id="rId8"/>
              </a:rPr>
              <a:t>://towardsdatascience.com/how-to-use-the-split-apply-combine-strategy-in-pandas-groupby-29e0eb44b62e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6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Series</a:t>
            </a:r>
            <a:r>
              <a:rPr lang="ko-KR" altLang="en-US" dirty="0" smtClean="0"/>
              <a:t>로도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count()</a:t>
            </a:r>
          </a:p>
          <a:p>
            <a:pPr lvl="1"/>
            <a:r>
              <a:rPr lang="ko-KR" altLang="en-US" dirty="0" smtClean="0"/>
              <a:t>출현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횟수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NaN</a:t>
            </a:r>
            <a:r>
              <a:rPr lang="ko-KR" altLang="en-US" dirty="0" smtClean="0"/>
              <a:t>는 제외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60" y="411934"/>
            <a:ext cx="4460491" cy="61209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15025" y="2749012"/>
            <a:ext cx="2887525" cy="24826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64944" y="921794"/>
            <a:ext cx="650082" cy="102445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71582" y="1703820"/>
            <a:ext cx="1487205" cy="102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79381" y="3729038"/>
            <a:ext cx="9644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00713" y="5900738"/>
            <a:ext cx="47148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함수로 </a:t>
            </a:r>
            <a:r>
              <a:rPr lang="ko-KR" altLang="en-US" dirty="0" err="1" smtClean="0"/>
              <a:t>그룹핑하기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456962" cy="5151503"/>
          </a:xfrm>
        </p:spPr>
        <p:txBody>
          <a:bodyPr/>
          <a:lstStyle/>
          <a:p>
            <a:r>
              <a:rPr lang="ko-KR" altLang="en-US" dirty="0" smtClean="0"/>
              <a:t>그룹 색인으로 넘기는 함수는 색인 값 하나마다 한 번씩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반환 값은 그 그룹의 이름으로 사용</a:t>
            </a:r>
            <a:endParaRPr lang="en-US" altLang="ko-KR" dirty="0" smtClean="0"/>
          </a:p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인자로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사람의 이름을 색인 값으로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이름의 길이 별로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r>
              <a:rPr lang="en-US" altLang="ko-KR" dirty="0" smtClean="0"/>
              <a:t>axis=1</a:t>
            </a:r>
          </a:p>
          <a:p>
            <a:pPr lvl="1"/>
            <a:r>
              <a:rPr lang="ko-KR" altLang="en-US" dirty="0" smtClean="0"/>
              <a:t>모든 열의 길이로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38" y="992186"/>
            <a:ext cx="4043119" cy="53245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411590" y="3603217"/>
            <a:ext cx="198635" cy="7306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11590" y="1736316"/>
            <a:ext cx="417710" cy="108308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0117" y="1469617"/>
            <a:ext cx="2547040" cy="197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83442" y="4898616"/>
            <a:ext cx="274508" cy="2067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486852" y="1736316"/>
            <a:ext cx="923926" cy="32656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6" idx="0"/>
          </p:cNvCxnSpPr>
          <p:nvPr/>
        </p:nvCxnSpPr>
        <p:spPr>
          <a:xfrm flipH="1">
            <a:off x="5510908" y="2819399"/>
            <a:ext cx="196120" cy="78381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4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개의 키를 함수나 사전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시리즈의 배열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21" y="1193960"/>
            <a:ext cx="5444358" cy="49302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62662" y="3894649"/>
            <a:ext cx="2979876" cy="23591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15975" y="2137879"/>
            <a:ext cx="84276" cy="148819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331779" y="3310759"/>
            <a:ext cx="788276" cy="58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821837" y="2137881"/>
            <a:ext cx="362609" cy="148819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42406" y="3659109"/>
            <a:ext cx="115805" cy="122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790308" y="3659109"/>
            <a:ext cx="212833" cy="122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790308" y="4273209"/>
            <a:ext cx="1377695" cy="61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184446" y="4317246"/>
            <a:ext cx="1612309" cy="570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7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 색인에서 색인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단계로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smtClean="0"/>
              <a:t>level=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_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44" y="1006523"/>
            <a:ext cx="4883594" cy="5338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3" y="4289448"/>
            <a:ext cx="3758168" cy="16358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817055" y="1076001"/>
            <a:ext cx="2100722" cy="50713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9001" y="3323988"/>
            <a:ext cx="3248461" cy="50713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69968" y="3367533"/>
            <a:ext cx="2331722" cy="16814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172891" y="3535680"/>
            <a:ext cx="792480" cy="170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99001" y="5242560"/>
            <a:ext cx="826439" cy="1874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69967" y="3594976"/>
            <a:ext cx="2897781" cy="14556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907177" y="3723117"/>
            <a:ext cx="3071215" cy="111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4733" y="4787596"/>
            <a:ext cx="1008441" cy="1501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평균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t1.daumcdn.net/cfile/tistory/997BB23E5C0277F6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6" y="1378744"/>
            <a:ext cx="7773168" cy="479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t1.daumcdn.net/cfile/tistory/996C6A375C1DF6D7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75" y="1193960"/>
            <a:ext cx="5850147" cy="50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smtClean="0"/>
              <a:t>my-ch10-study.ipynb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3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pandas</a:t>
            </a:r>
            <a:r>
              <a:rPr lang="ko-KR" altLang="en-US" dirty="0"/>
              <a:t>의 </a:t>
            </a:r>
            <a:r>
              <a:rPr lang="en-US" altLang="ko-KR" dirty="0" err="1"/>
              <a:t>groupby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메카닉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집단</a:t>
            </a:r>
            <a:r>
              <a:rPr lang="en-US" altLang="ko-KR" dirty="0"/>
              <a:t>, </a:t>
            </a:r>
            <a:r>
              <a:rPr lang="ko-KR" altLang="en-US" dirty="0"/>
              <a:t>그룹별로 데이터를 집계</a:t>
            </a:r>
            <a:r>
              <a:rPr lang="en-US" altLang="ko-KR" dirty="0"/>
              <a:t>, </a:t>
            </a:r>
            <a:r>
              <a:rPr lang="ko-KR" altLang="en-US" dirty="0"/>
              <a:t>요약하는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r>
              <a:rPr lang="en-US" altLang="ko-KR" dirty="0" smtClean="0"/>
              <a:t>Split </a:t>
            </a:r>
            <a:r>
              <a:rPr lang="en-US" altLang="ko-KR" dirty="0"/>
              <a:t>=&gt; Apply </a:t>
            </a:r>
            <a:r>
              <a:rPr lang="en-US" altLang="ko-KR" dirty="0" smtClean="0"/>
              <a:t>(function) </a:t>
            </a:r>
            <a:r>
              <a:rPr lang="en-US" altLang="ko-KR" dirty="0"/>
              <a:t>=&gt; </a:t>
            </a:r>
            <a:r>
              <a:rPr lang="en-US" altLang="ko-KR" dirty="0" smtClean="0"/>
              <a:t>Combine</a:t>
            </a:r>
            <a:endParaRPr lang="en-US" altLang="ko-KR" dirty="0"/>
          </a:p>
          <a:p>
            <a:pPr lvl="2"/>
            <a:r>
              <a:rPr lang="ko-KR" altLang="en-US" dirty="0" smtClean="0"/>
              <a:t>전체 </a:t>
            </a:r>
            <a:r>
              <a:rPr lang="ko-KR" altLang="en-US" dirty="0"/>
              <a:t>데이터를 그룹 별로 </a:t>
            </a:r>
            <a:r>
              <a:rPr lang="ko-KR" altLang="en-US" dirty="0" smtClean="0"/>
              <a:t>나누고</a:t>
            </a:r>
            <a:r>
              <a:rPr lang="en-US" altLang="ko-KR" dirty="0" smtClean="0"/>
              <a:t>(</a:t>
            </a:r>
            <a:r>
              <a:rPr lang="en-US" altLang="ko-KR" dirty="0"/>
              <a:t>split), </a:t>
            </a:r>
            <a:r>
              <a:rPr lang="ko-KR" altLang="en-US" dirty="0"/>
              <a:t>각 그룹별로 </a:t>
            </a:r>
            <a:r>
              <a:rPr lang="ko-KR" altLang="en-US" dirty="0" smtClean="0"/>
              <a:t>집계 함수를 </a:t>
            </a:r>
            <a:r>
              <a:rPr lang="ko-KR" altLang="en-US" dirty="0"/>
              <a:t>적용</a:t>
            </a:r>
            <a:r>
              <a:rPr lang="en-US" altLang="ko-KR" dirty="0"/>
              <a:t>(apply) </a:t>
            </a:r>
            <a:r>
              <a:rPr lang="ko-KR" altLang="en-US" dirty="0" smtClean="0"/>
              <a:t>한 후</a:t>
            </a:r>
            <a:r>
              <a:rPr lang="en-US" altLang="ko-KR" dirty="0"/>
              <a:t>, </a:t>
            </a:r>
            <a:r>
              <a:rPr lang="ko-KR" altLang="en-US" dirty="0"/>
              <a:t>그룹별 집계 결과를 하나로 합치는</a:t>
            </a:r>
            <a:r>
              <a:rPr lang="en-US" altLang="ko-KR" dirty="0"/>
              <a:t>(combine) </a:t>
            </a:r>
            <a:r>
              <a:rPr lang="ko-KR" altLang="en-US" dirty="0"/>
              <a:t>단계를 거치게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키를 기준으로 분리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axis=0, 1</a:t>
            </a:r>
          </a:p>
          <a:p>
            <a:pPr lvl="1"/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함수의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함수를 적용한 결과를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객체에 결합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0" y="2732543"/>
            <a:ext cx="5113581" cy="32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색인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색인의 다양한 </a:t>
            </a:r>
            <a:r>
              <a:rPr lang="ko-KR" altLang="en-US" dirty="0"/>
              <a:t>형태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7" y="1602399"/>
            <a:ext cx="4152900" cy="1314450"/>
          </a:xfrm>
          <a:prstGeom prst="rect">
            <a:avLst/>
          </a:prstGeom>
        </p:spPr>
      </p:pic>
      <p:pic>
        <p:nvPicPr>
          <p:cNvPr id="1026" name="Picture 2" descr="https://t1.daumcdn.net/cfile/tistory/9978503F5B826449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77" y="3059223"/>
            <a:ext cx="3810132" cy="32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2919" y="6468325"/>
            <a:ext cx="262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4"/>
              </a:rPr>
              <a:t>https://rfriend.tistory.com/383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250005" y="3685698"/>
            <a:ext cx="364858" cy="252222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71800" y="2200275"/>
            <a:ext cx="1271588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apply(</a:t>
            </a:r>
            <a:r>
              <a:rPr lang="ko-KR" altLang="en-US" dirty="0" smtClean="0"/>
              <a:t>분리 적용 결합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towardsdatascience.com/how-to-use-the-split-apply-combine-strategy-in-pandas-groupby-29e0eb44b62e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https://miro.medium.com/max/2500/1*vlsIJ9oc4PDQu7k5Dy85H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2" y="2260932"/>
            <a:ext cx="6312549" cy="37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78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ko-KR" altLang="en-US" dirty="0" smtClean="0"/>
              <a:t> </a:t>
            </a:r>
            <a:r>
              <a:rPr lang="en-US" altLang="ko-KR" dirty="0"/>
              <a:t>apply(</a:t>
            </a:r>
            <a:r>
              <a:rPr lang="ko-KR" altLang="en-US" dirty="0"/>
              <a:t>분리 적용 결합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6" name="Picture 4" descr="https://miro.medium.com/max/1600/0*m-puRNwcnUl5zZ4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5" y="2872206"/>
            <a:ext cx="8326764" cy="385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600/0*lbb89FnzrCVdzTB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0" y="1073867"/>
            <a:ext cx="3617960" cy="305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: splitting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Group the unique values from the Team column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122" name="Picture 2" descr="https://media.geeksforgeeks.org/wp-content/uploads/groupb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9" y="1764185"/>
            <a:ext cx="8106510" cy="392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3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30460</TotalTime>
  <Words>813</Words>
  <Application>Microsoft Office PowerPoint</Application>
  <PresentationFormat>화면 슬라이드 쇼(4:3)</PresentationFormat>
  <Paragraphs>213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그룹 통계와 보고서 작성</vt:lpstr>
      <vt:lpstr>참고 사이트</vt:lpstr>
      <vt:lpstr>파일 my-ch10-study.ipynb</vt:lpstr>
      <vt:lpstr>Python pandas의 groupby() 메카닉</vt:lpstr>
      <vt:lpstr>그룹 색인</vt:lpstr>
      <vt:lpstr>groupby apply(분리 적용 결합)의 이해</vt:lpstr>
      <vt:lpstr>groupby apply(분리 적용 결합)의 사례</vt:lpstr>
      <vt:lpstr>Pandas groupBy 이해: splitting </vt:lpstr>
      <vt:lpstr>Pandas groupBy의 이해: splited bucket </vt:lpstr>
      <vt:lpstr>Pandas groupBy의 이해: bucket made</vt:lpstr>
      <vt:lpstr>Pandas groupBy의 이해: apply function to bucket</vt:lpstr>
      <vt:lpstr>Python pandas의 다양한 groupby 집계 방법</vt:lpstr>
      <vt:lpstr>데이터 집계와 그룹 연산</vt:lpstr>
      <vt:lpstr>PowerPoint 프레젠테이션</vt:lpstr>
      <vt:lpstr>분리 적용 결합</vt:lpstr>
      <vt:lpstr>키로 묶고, 칼럼으로 선택, 함수 적용</vt:lpstr>
      <vt:lpstr>키로 묶고, 칼럼으로 선택, 함수 적용</vt:lpstr>
      <vt:lpstr>두 개 이상의 키의 조합</vt:lpstr>
      <vt:lpstr>groupby 키: 내부 열이 아니어도 가능</vt:lpstr>
      <vt:lpstr>그룹 이후에 특별한 칼럼을 지정하지 않는 경우</vt:lpstr>
      <vt:lpstr>함수 size()</vt:lpstr>
      <vt:lpstr>그룹 간 순회하기</vt:lpstr>
      <vt:lpstr>키에 원하는 자료만 추출 가능</vt:lpstr>
      <vt:lpstr>다른 축으로 groupby</vt:lpstr>
      <vt:lpstr>칼럼이나 칼럼의 일부만 선택</vt:lpstr>
      <vt:lpstr>DataFrameGroupBy와 SeriesGroupBy(1)</vt:lpstr>
      <vt:lpstr>DataFrameGroupBy와 SeriesGroupBy(2)</vt:lpstr>
      <vt:lpstr>그룹 별로 칼럼의 값을 모두 더하기, axis=1 </vt:lpstr>
      <vt:lpstr>키 대신 Series로도 가능</vt:lpstr>
      <vt:lpstr>함수로 그룹핑하기</vt:lpstr>
      <vt:lpstr>여러 개의 키를 함수나 사전, 시리즈의 배열 사용</vt:lpstr>
      <vt:lpstr>다중 색인에서 색인 단계로 그룹핑</vt:lpstr>
      <vt:lpstr>가중치 평균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743</cp:revision>
  <dcterms:created xsi:type="dcterms:W3CDTF">2013-05-23T04:26:30Z</dcterms:created>
  <dcterms:modified xsi:type="dcterms:W3CDTF">2021-07-03T12:51:41Z</dcterms:modified>
</cp:coreProperties>
</file>